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63" r:id="rId5"/>
    <p:sldId id="265" r:id="rId6"/>
    <p:sldId id="1936" r:id="rId7"/>
    <p:sldId id="1937" r:id="rId8"/>
    <p:sldId id="1934" r:id="rId9"/>
    <p:sldId id="1932" r:id="rId10"/>
    <p:sldId id="1989" r:id="rId11"/>
    <p:sldId id="1990" r:id="rId12"/>
    <p:sldId id="35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4" autoAdjust="0"/>
  </p:normalViewPr>
  <p:slideViewPr>
    <p:cSldViewPr snapToGrid="0" snapToObjects="1">
      <p:cViewPr>
        <p:scale>
          <a:sx n="90" d="100"/>
          <a:sy n="90" d="100"/>
        </p:scale>
        <p:origin x="126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49539" y="3660487"/>
            <a:ext cx="7886700" cy="68954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726" y="4364955"/>
            <a:ext cx="6858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97959884-1B4F-43C5-92F7-E44DF373C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5FDDE1C8-218E-4901-92BB-E0ADB27DCE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45236"/>
            <a:ext cx="9144000" cy="309465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33EB1D2-9EB5-4BBA-9043-DD9322866AB7}"/>
              </a:ext>
            </a:extLst>
          </p:cNvPr>
          <p:cNvSpPr txBox="1"/>
          <p:nvPr userDrawn="1"/>
        </p:nvSpPr>
        <p:spPr>
          <a:xfrm>
            <a:off x="2575560" y="5792942"/>
            <a:ext cx="3992880" cy="406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England and NHS Improvement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61190" y="1343804"/>
            <a:ext cx="7737674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48640"/>
            <a:ext cx="6567055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7379" y="522569"/>
            <a:ext cx="7466208" cy="653333"/>
          </a:xfrm>
          <a:prstGeom prst="rect">
            <a:avLst/>
          </a:prstGeom>
        </p:spPr>
        <p:txBody>
          <a:bodyPr lIns="90818" tIns="45409" rIns="90818" bIns="45409">
            <a:normAutofit/>
          </a:bodyPr>
          <a:lstStyle>
            <a:lvl1pPr algn="l">
              <a:defRPr sz="2100" b="1">
                <a:solidFill>
                  <a:srgbClr val="0072C6"/>
                </a:solidFill>
                <a:latin typeface="Arial (Headings)"/>
                <a:cs typeface="Arial (Headings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97378" y="1373200"/>
            <a:ext cx="7466208" cy="4425512"/>
          </a:xfrm>
          <a:prstGeom prst="rect">
            <a:avLst/>
          </a:prstGeom>
        </p:spPr>
        <p:txBody>
          <a:bodyPr vert="horz" lIns="90818" tIns="45409" rIns="90818" bIns="45409"/>
          <a:lstStyle>
            <a:lvl1pPr>
              <a:defRPr sz="1050" b="0" i="0">
                <a:latin typeface="Arial"/>
                <a:cs typeface="Arial"/>
              </a:defRPr>
            </a:lvl1pPr>
            <a:lvl2pPr>
              <a:defRPr sz="1050" b="0" i="0">
                <a:latin typeface="Arial"/>
                <a:cs typeface="Arial"/>
              </a:defRPr>
            </a:lvl2pPr>
            <a:lvl3pPr>
              <a:defRPr sz="1050" b="0" i="0">
                <a:latin typeface="Arial"/>
                <a:cs typeface="Arial"/>
              </a:defRPr>
            </a:lvl3pPr>
            <a:lvl4pPr>
              <a:defRPr sz="1050" b="0" i="0">
                <a:latin typeface="Arial"/>
                <a:cs typeface="Arial"/>
              </a:defRPr>
            </a:lvl4pPr>
            <a:lvl5pPr>
              <a:defRPr sz="105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5660" y="6488601"/>
            <a:ext cx="2121080" cy="218918"/>
          </a:xfrm>
          <a:prstGeom prst="rect">
            <a:avLst/>
          </a:prstGeom>
        </p:spPr>
        <p:txBody>
          <a:bodyPr lIns="90818" tIns="45409" rIns="90818" bIns="45409"/>
          <a:lstStyle>
            <a:lvl1pPr algn="l">
              <a:defRPr sz="75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87DADF28-5588-485E-81E7-6B9A2B6E3B3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479" y="447789"/>
            <a:ext cx="1601724" cy="61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9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626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rcattell@nhs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39" y="3764662"/>
            <a:ext cx="7886700" cy="689541"/>
          </a:xfrm>
        </p:spPr>
        <p:txBody>
          <a:bodyPr/>
          <a:lstStyle/>
          <a:p>
            <a:r>
              <a:rPr lang="en-GB" dirty="0"/>
              <a:t>Managing Risks and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726" y="4469130"/>
            <a:ext cx="6858000" cy="473244"/>
          </a:xfrm>
        </p:spPr>
        <p:txBody>
          <a:bodyPr/>
          <a:lstStyle/>
          <a:p>
            <a:r>
              <a:rPr lang="en-GB" dirty="0"/>
              <a:t>Richard Cattell</a:t>
            </a:r>
          </a:p>
          <a:p>
            <a:r>
              <a:rPr lang="en-GB" dirty="0"/>
              <a:t>Deputy Chief Pharmaceutical Officer</a:t>
            </a:r>
          </a:p>
          <a:p>
            <a:r>
              <a:rPr lang="en-GB" dirty="0"/>
              <a:t>September 2019</a:t>
            </a:r>
          </a:p>
        </p:txBody>
      </p:sp>
    </p:spTree>
    <p:extLst>
      <p:ext uri="{BB962C8B-B14F-4D97-AF65-F5344CB8AC3E}">
        <p14:creationId xmlns:p14="http://schemas.microsoft.com/office/powerpoint/2010/main" val="314411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70FF3E-8566-4F11-9B43-C58CCF34C07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800" dirty="0"/>
              <a:t>What do we mean by risk and safety?</a:t>
            </a:r>
          </a:p>
          <a:p>
            <a:r>
              <a:rPr lang="en-GB" sz="2800" dirty="0"/>
              <a:t>3 case studies</a:t>
            </a:r>
          </a:p>
          <a:p>
            <a:pPr lvl="1"/>
            <a:r>
              <a:rPr lang="en-GB" sz="2800" dirty="0"/>
              <a:t>Implementation of EPMA</a:t>
            </a:r>
          </a:p>
          <a:p>
            <a:pPr lvl="1"/>
            <a:r>
              <a:rPr lang="en-GB" sz="2800" dirty="0"/>
              <a:t>Introduction of biosimilar medicines</a:t>
            </a:r>
          </a:p>
          <a:p>
            <a:pPr lvl="1"/>
            <a:r>
              <a:rPr lang="en-GB" sz="2800" dirty="0"/>
              <a:t>Medicines Safety Self Assessment Framework</a:t>
            </a:r>
          </a:p>
          <a:p>
            <a:r>
              <a:rPr lang="en-GB" sz="2800" dirty="0"/>
              <a:t>Medicines Governance in NHS providers</a:t>
            </a:r>
          </a:p>
          <a:p>
            <a:r>
              <a:rPr lang="en-GB" sz="2800" dirty="0"/>
              <a:t>Overarching lessons</a:t>
            </a:r>
          </a:p>
          <a:p>
            <a:r>
              <a:rPr lang="en-GB" sz="2800" dirty="0"/>
              <a:t>The role for medicines information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962962-44B0-46D8-B4C4-82A4460C5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657D9-DE86-4B80-85FA-D3207E5DF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61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8C0F3D-DB39-48F8-823E-BF625D439A8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5AC243-6ABD-428B-B3B2-0DE1E3321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A5B1B-557D-4227-858C-32E6BC0DE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F6C77-15BD-436D-8F83-BAE300D8A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618" y="-965200"/>
            <a:ext cx="10384558" cy="845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73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2A515A-8CEF-4092-AE4B-F59470A10DC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747B42-F2AF-499A-83CD-ABA0343C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9B534-9E5E-466C-8249-B964D9E60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446E81-87CB-432D-A51C-018049CA1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0" y="-7162800"/>
            <a:ext cx="11557000" cy="169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7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EA123D-336D-46C8-9485-7F3439070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2F63B-5457-4E49-9100-684637237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C3D107E-3EF6-47FD-B0B4-364B257DFA9C}"/>
              </a:ext>
            </a:extLst>
          </p:cNvPr>
          <p:cNvGraphicFramePr>
            <a:graphicFrameLocks noGrp="1" noChangeAspect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309976037"/>
              </p:ext>
            </p:extLst>
          </p:nvPr>
        </p:nvGraphicFramePr>
        <p:xfrm>
          <a:off x="226484" y="548640"/>
          <a:ext cx="4057650" cy="5743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4533834" imgH="6415902" progId="AcroExch.Document.DC">
                  <p:embed/>
                </p:oleObj>
              </mc:Choice>
              <mc:Fallback>
                <p:oleObj name="Acrobat Document" r:id="rId3" imgW="4533834" imgH="641590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484" y="548640"/>
                        <a:ext cx="4057650" cy="5743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5525A0D-2CB0-4639-949D-8A82AE206556}"/>
              </a:ext>
            </a:extLst>
          </p:cNvPr>
          <p:cNvSpPr txBox="1"/>
          <p:nvPr/>
        </p:nvSpPr>
        <p:spPr>
          <a:xfrm>
            <a:off x="4809067" y="1820333"/>
            <a:ext cx="38438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Considerable expectation!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Availability of the 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Understanding the patient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Understanding the prescribers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Balancing local and national perspectives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Learning from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	other similar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	other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Regular communication</a:t>
            </a:r>
          </a:p>
        </p:txBody>
      </p:sp>
    </p:spTree>
    <p:extLst>
      <p:ext uri="{BB962C8B-B14F-4D97-AF65-F5344CB8AC3E}">
        <p14:creationId xmlns:p14="http://schemas.microsoft.com/office/powerpoint/2010/main" val="8215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60532B08-3187-4B21-B1DE-D69C0314C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3" y="616844"/>
            <a:ext cx="7051715" cy="458391"/>
          </a:xfrm>
        </p:spPr>
        <p:txBody>
          <a:bodyPr>
            <a:normAutofit fontScale="90000"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Draft Medicines Safety Self-Assessment Framework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F1E60A-845C-4B8B-AE70-8D942A722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55" y="1483282"/>
            <a:ext cx="6567488" cy="4257266"/>
          </a:xfrm>
          <a:prstGeom prst="rect">
            <a:avLst/>
          </a:prstGeom>
        </p:spPr>
      </p:pic>
      <p:sp>
        <p:nvSpPr>
          <p:cNvPr id="15" name="Arrow: Up 14">
            <a:extLst>
              <a:ext uri="{FF2B5EF4-FFF2-40B4-BE49-F238E27FC236}">
                <a16:creationId xmlns:a16="http://schemas.microsoft.com/office/drawing/2014/main" id="{A02C2E17-65E7-44A4-B0A6-6CEDEE682412}"/>
              </a:ext>
            </a:extLst>
          </p:cNvPr>
          <p:cNvSpPr/>
          <p:nvPr/>
        </p:nvSpPr>
        <p:spPr>
          <a:xfrm>
            <a:off x="7602049" y="1727598"/>
            <a:ext cx="1084751" cy="3768635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System approach to medicines safety</a:t>
            </a:r>
          </a:p>
        </p:txBody>
      </p:sp>
    </p:spTree>
    <p:extLst>
      <p:ext uri="{BB962C8B-B14F-4D97-AF65-F5344CB8AC3E}">
        <p14:creationId xmlns:p14="http://schemas.microsoft.com/office/powerpoint/2010/main" val="1044534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497F9-6819-4BB5-ABEC-0ACBD99000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Proposing best practice in medicines governance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90431-39E4-48C5-81FC-86503DB8C8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5DDC2-3702-4221-89B5-718E495C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DF28-5588-485E-81E7-6B9A2B6E3B3C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89278D3-05BF-4244-B59F-62AB3360A82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89355" y="1860239"/>
          <a:ext cx="6313612" cy="4256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102">
                  <a:extLst>
                    <a:ext uri="{9D8B030D-6E8A-4147-A177-3AD203B41FA5}">
                      <a16:colId xmlns:a16="http://schemas.microsoft.com/office/drawing/2014/main" val="1207479779"/>
                    </a:ext>
                  </a:extLst>
                </a:gridCol>
                <a:gridCol w="4628510">
                  <a:extLst>
                    <a:ext uri="{9D8B030D-6E8A-4147-A177-3AD203B41FA5}">
                      <a16:colId xmlns:a16="http://schemas.microsoft.com/office/drawing/2014/main" val="2355644506"/>
                    </a:ext>
                  </a:extLst>
                </a:gridCol>
              </a:tblGrid>
              <a:tr h="431158">
                <a:tc>
                  <a:txBody>
                    <a:bodyPr/>
                    <a:lstStyle/>
                    <a:p>
                      <a:r>
                        <a:rPr lang="en-GB" sz="1400" dirty="0"/>
                        <a:t>Domain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Elements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9108064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GB" sz="1400" dirty="0"/>
                        <a:t>Policy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Robust policy development and review process</a:t>
                      </a:r>
                    </a:p>
                    <a:p>
                      <a:r>
                        <a:rPr lang="en-GB" sz="1400" dirty="0"/>
                        <a:t>Overarching and enabling policies</a:t>
                      </a:r>
                    </a:p>
                    <a:p>
                      <a:r>
                        <a:rPr lang="en-GB" sz="1400" dirty="0"/>
                        <a:t>Including PGDs, procedures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677054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GB" sz="1400" dirty="0"/>
                        <a:t>Technology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Safe implementation, ongoing optimisation</a:t>
                      </a:r>
                    </a:p>
                    <a:p>
                      <a:r>
                        <a:rPr lang="en-GB" sz="1400" dirty="0"/>
                        <a:t>Across the activities within medicines handling</a:t>
                      </a:r>
                    </a:p>
                    <a:p>
                      <a:r>
                        <a:rPr lang="en-GB" sz="1400" dirty="0"/>
                        <a:t>Secondary use of data to drive care, quality improvement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7225531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GB" sz="1400" dirty="0"/>
                        <a:t>Data to drive care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Using metrics and data to describe opportunity, risk, prioritise patients, demonstrate performance</a:t>
                      </a:r>
                    </a:p>
                    <a:p>
                      <a:r>
                        <a:rPr lang="en-GB" sz="1400" dirty="0"/>
                        <a:t>Shared with directorates, divisions and executive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2067936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GB" sz="1400" dirty="0"/>
                        <a:t>Reporting and Learning from Incidents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Support for reporting incidents</a:t>
                      </a:r>
                    </a:p>
                    <a:p>
                      <a:r>
                        <a:rPr lang="en-GB" sz="1400" dirty="0"/>
                        <a:t>Multidisciplinary review, theming and learning </a:t>
                      </a:r>
                    </a:p>
                    <a:p>
                      <a:r>
                        <a:rPr lang="en-GB" sz="1400" dirty="0"/>
                        <a:t>Interventions identified, delivered and assessed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3282632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GB" sz="1400" dirty="0"/>
                        <a:t>Engagement and leadership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Staff and patient survey</a:t>
                      </a:r>
                    </a:p>
                    <a:p>
                      <a:r>
                        <a:rPr lang="en-GB" sz="1400" dirty="0"/>
                        <a:t>Relationships with wards, patients, business units, Boards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691911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GB" sz="1400" dirty="0"/>
                        <a:t>Lean and productive governance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Regular reporting to wards, business units, and Board</a:t>
                      </a:r>
                    </a:p>
                    <a:p>
                      <a:r>
                        <a:rPr lang="en-GB" sz="1400" dirty="0"/>
                        <a:t>Regular reporting to partners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53131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371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40D71-4A83-4C25-8D17-9AAB38A948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Overarching lessons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2330B-C6B5-413F-9F56-C16C404790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7378" y="1175902"/>
            <a:ext cx="7466208" cy="4622810"/>
          </a:xfrm>
        </p:spPr>
        <p:txBody>
          <a:bodyPr/>
          <a:lstStyle/>
          <a:p>
            <a:r>
              <a:rPr lang="en-GB" sz="1800" dirty="0"/>
              <a:t>Multi-disciplinary approach</a:t>
            </a:r>
          </a:p>
          <a:p>
            <a:r>
              <a:rPr lang="en-GB" sz="1800" dirty="0"/>
              <a:t>Engage with patients</a:t>
            </a:r>
          </a:p>
          <a:p>
            <a:r>
              <a:rPr lang="en-GB" sz="1800" dirty="0"/>
              <a:t>Be pro-active in searching for and mitigating risks and issues</a:t>
            </a:r>
          </a:p>
          <a:p>
            <a:r>
              <a:rPr lang="en-GB" sz="1800" dirty="0"/>
              <a:t>Use data to measure harm, risk and impact of change where possible</a:t>
            </a:r>
          </a:p>
          <a:p>
            <a:r>
              <a:rPr lang="en-GB" sz="1800" dirty="0"/>
              <a:t>Ensure there is a structure in place to escalate </a:t>
            </a:r>
          </a:p>
          <a:p>
            <a:r>
              <a:rPr lang="en-GB" sz="1800" dirty="0"/>
              <a:t>Regularly and clearly communicate</a:t>
            </a:r>
          </a:p>
          <a:p>
            <a:r>
              <a:rPr lang="en-GB" sz="1800" dirty="0"/>
              <a:t>Learn from those who are making good  progress</a:t>
            </a:r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Medicines Information is well placed and well versed to be central to the management of risk and assurance of safety relating to medicines</a:t>
            </a:r>
          </a:p>
          <a:p>
            <a:pPr lvl="1"/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AC45B-3084-426E-8FDC-B8EFBB59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DF28-5588-485E-81E7-6B9A2B6E3B3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866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8B66C4-C582-40DD-A391-F747D36A6A49}"/>
              </a:ext>
            </a:extLst>
          </p:cNvPr>
          <p:cNvSpPr/>
          <p:nvPr/>
        </p:nvSpPr>
        <p:spPr>
          <a:xfrm>
            <a:off x="2467317" y="4283349"/>
            <a:ext cx="4209366" cy="14609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3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in contact</a:t>
            </a:r>
          </a:p>
          <a:p>
            <a:endParaRPr lang="en-GB" sz="135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5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5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rcattell@nhs.net</a:t>
            </a:r>
            <a:r>
              <a:rPr lang="en-GB" sz="135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@RichardCattell1</a:t>
            </a:r>
          </a:p>
          <a:p>
            <a:endParaRPr lang="en-GB" sz="1350" i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5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791C6B-967C-47E0-A4DB-9A45073EF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938" y="2393680"/>
            <a:ext cx="6567055" cy="1542672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Thank you for listening</a:t>
            </a:r>
            <a:br>
              <a:rPr lang="en-GB" sz="24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Any Questions???</a:t>
            </a:r>
            <a:br>
              <a:rPr lang="en-GB" sz="75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sz="24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sz="1200" i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A picture containing ax, tool&#10;&#10;Description generated with very high confidence">
            <a:extLst>
              <a:ext uri="{FF2B5EF4-FFF2-40B4-BE49-F238E27FC236}">
                <a16:creationId xmlns:a16="http://schemas.microsoft.com/office/drawing/2014/main" id="{AD498A7E-CAEB-4FC7-8C3D-F674FA850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330" y="4609109"/>
            <a:ext cx="413570" cy="336230"/>
          </a:xfrm>
          <a:prstGeom prst="rect">
            <a:avLst/>
          </a:prstGeom>
        </p:spPr>
      </p:pic>
      <p:pic>
        <p:nvPicPr>
          <p:cNvPr id="8" name="Graphic 7" descr="Email">
            <a:extLst>
              <a:ext uri="{FF2B5EF4-FFF2-40B4-BE49-F238E27FC236}">
                <a16:creationId xmlns:a16="http://schemas.microsoft.com/office/drawing/2014/main" id="{930ABA13-3AA1-4F43-99C7-D088B43E5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71476" y="4636719"/>
            <a:ext cx="460196" cy="33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19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Improvement">
      <a:dk1>
        <a:srgbClr val="000000"/>
      </a:dk1>
      <a:lt1>
        <a:srgbClr val="FFFFFF"/>
      </a:lt1>
      <a:dk2>
        <a:srgbClr val="003087"/>
      </a:dk2>
      <a:lt2>
        <a:srgbClr val="005EB8"/>
      </a:lt2>
      <a:accent1>
        <a:srgbClr val="005EB8"/>
      </a:accent1>
      <a:accent2>
        <a:srgbClr val="41B6E6"/>
      </a:accent2>
      <a:accent3>
        <a:srgbClr val="768692"/>
      </a:accent3>
      <a:accent4>
        <a:srgbClr val="00A499"/>
      </a:accent4>
      <a:accent5>
        <a:srgbClr val="006747"/>
      </a:accent5>
      <a:accent6>
        <a:srgbClr val="00A9CE"/>
      </a:accent6>
      <a:hlink>
        <a:srgbClr val="0072CE"/>
      </a:hlink>
      <a:folHlink>
        <a:srgbClr val="41B6E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4.3 plain template.pptx" id="{2F2F0580-1474-4B7A-A11B-8505B61FADB3}" vid="{956D579C-3B86-4FDD-8A79-810CF4E924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B4999C131534B8E536EE3FE2ED916" ma:contentTypeVersion="3" ma:contentTypeDescription="Create a new document." ma:contentTypeScope="" ma:versionID="07d90f175f401890c0facef51242a80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946f54fc597ae82d0c88937cd5e440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1134557-F662-4096-AB23-C12C8CC032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1413</TotalTime>
  <Words>304</Words>
  <Application>Microsoft Office PowerPoint</Application>
  <PresentationFormat>On-screen Show (4:3)</PresentationFormat>
  <Paragraphs>77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(Headings)</vt:lpstr>
      <vt:lpstr>Calibri</vt:lpstr>
      <vt:lpstr>Office Theme</vt:lpstr>
      <vt:lpstr>Acrobat Document</vt:lpstr>
      <vt:lpstr>Managing Risks and Safety</vt:lpstr>
      <vt:lpstr>Outline</vt:lpstr>
      <vt:lpstr>PowerPoint Presentation</vt:lpstr>
      <vt:lpstr>PowerPoint Presentation</vt:lpstr>
      <vt:lpstr>PowerPoint Presentation</vt:lpstr>
      <vt:lpstr>Draft Medicines Safety Self-Assessment Framework</vt:lpstr>
      <vt:lpstr>Proposing best practice in medicines governance</vt:lpstr>
      <vt:lpstr>Overarching lessons</vt:lpstr>
      <vt:lpstr>Thank you for listening  Any Questions???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Risks and Safety</dc:title>
  <dc:creator>Richard Cattell</dc:creator>
  <cp:lastModifiedBy>Richard Cattell</cp:lastModifiedBy>
  <cp:revision>5</cp:revision>
  <dcterms:created xsi:type="dcterms:W3CDTF">2019-09-23T06:40:10Z</dcterms:created>
  <dcterms:modified xsi:type="dcterms:W3CDTF">2019-09-24T07:33:02Z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0x010100420B4999C131534B8E536EE3FE2ED916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</Properties>
</file>